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  <p:sldId id="266" r:id="rId10"/>
    <p:sldId id="263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C20645-510D-431C-BF6D-308150A0C474}" type="datetimeFigureOut">
              <a:rPr lang="en-US" smtClean="0"/>
              <a:pPr/>
              <a:t>2/22/2010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D85EC-2EAD-4C97-9E03-A087FB4E6CA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C20645-510D-431C-BF6D-308150A0C474}" type="datetimeFigureOut">
              <a:rPr lang="en-US" smtClean="0"/>
              <a:pPr/>
              <a:t>2/22/2010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D85EC-2EAD-4C97-9E03-A087FB4E6CA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C20645-510D-431C-BF6D-308150A0C474}" type="datetimeFigureOut">
              <a:rPr lang="en-US" smtClean="0"/>
              <a:pPr/>
              <a:t>2/22/2010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D85EC-2EAD-4C97-9E03-A087FB4E6CA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C20645-510D-431C-BF6D-308150A0C474}" type="datetimeFigureOut">
              <a:rPr lang="en-US" smtClean="0"/>
              <a:pPr/>
              <a:t>2/22/2010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D85EC-2EAD-4C97-9E03-A087FB4E6CA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C20645-510D-431C-BF6D-308150A0C474}" type="datetimeFigureOut">
              <a:rPr lang="en-US" smtClean="0"/>
              <a:pPr/>
              <a:t>2/22/2010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D85EC-2EAD-4C97-9E03-A087FB4E6CA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C20645-510D-431C-BF6D-308150A0C474}" type="datetimeFigureOut">
              <a:rPr lang="en-US" smtClean="0"/>
              <a:pPr/>
              <a:t>2/22/2010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D85EC-2EAD-4C97-9E03-A087FB4E6CA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C20645-510D-431C-BF6D-308150A0C474}" type="datetimeFigureOut">
              <a:rPr lang="en-US" smtClean="0"/>
              <a:pPr/>
              <a:t>2/22/2010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D85EC-2EAD-4C97-9E03-A087FB4E6CA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C20645-510D-431C-BF6D-308150A0C474}" type="datetimeFigureOut">
              <a:rPr lang="en-US" smtClean="0"/>
              <a:pPr/>
              <a:t>2/22/2010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D85EC-2EAD-4C97-9E03-A087FB4E6CA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C20645-510D-431C-BF6D-308150A0C474}" type="datetimeFigureOut">
              <a:rPr lang="en-US" smtClean="0"/>
              <a:pPr/>
              <a:t>2/22/2010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D85EC-2EAD-4C97-9E03-A087FB4E6CA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C20645-510D-431C-BF6D-308150A0C474}" type="datetimeFigureOut">
              <a:rPr lang="en-US" smtClean="0"/>
              <a:pPr/>
              <a:t>2/22/2010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D85EC-2EAD-4C97-9E03-A087FB4E6CA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C20645-510D-431C-BF6D-308150A0C474}" type="datetimeFigureOut">
              <a:rPr lang="en-US" smtClean="0"/>
              <a:pPr/>
              <a:t>2/22/2010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D85EC-2EAD-4C97-9E03-A087FB4E6CA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C20645-510D-431C-BF6D-308150A0C474}" type="datetimeFigureOut">
              <a:rPr lang="en-US" smtClean="0"/>
              <a:pPr/>
              <a:t>2/22/2010</a:t>
            </a:fld>
            <a:endParaRPr lang="en-A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77D85EC-2EAD-4C97-9E03-A087FB4E6CAC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4fsvO31O_U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6NYd3NKd3tw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tFYUpskcG-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7JDcpGTFwO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olQUbjdRdk&amp;NR=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RkItTz_ArQ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feqS9VhAQc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Listening Task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AU" b="1" dirty="0" smtClean="0"/>
              <a:t>Getting ready...</a:t>
            </a:r>
          </a:p>
          <a:p>
            <a:endParaRPr lang="en-AU" dirty="0"/>
          </a:p>
          <a:p>
            <a:r>
              <a:rPr lang="en-AU" sz="1800" dirty="0" smtClean="0"/>
              <a:t>Joys of joys...  </a:t>
            </a:r>
            <a:r>
              <a:rPr lang="en-AU" sz="1800" dirty="0"/>
              <a:t>a</a:t>
            </a:r>
            <a:r>
              <a:rPr lang="en-AU" sz="1800" dirty="0" smtClean="0"/>
              <a:t>n in class assignment</a:t>
            </a:r>
            <a:endParaRPr lang="en-A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 happy ending...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M &amp; M’s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sz="2000" dirty="0" smtClean="0">
                <a:solidFill>
                  <a:srgbClr val="FFC000"/>
                </a:solidFill>
                <a:hlinkClick r:id="rId2"/>
              </a:rPr>
              <a:t>http://www.youtube.com/watch?v=Z4fsvO31O_U</a:t>
            </a: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71414"/>
            <a:ext cx="8183880" cy="1051560"/>
          </a:xfrm>
        </p:spPr>
        <p:txBody>
          <a:bodyPr/>
          <a:lstStyle/>
          <a:p>
            <a:r>
              <a:rPr lang="en-AU" dirty="0" smtClean="0"/>
              <a:t>What do I do now?...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28596" y="1428736"/>
            <a:ext cx="8501122" cy="5214974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Choose </a:t>
            </a:r>
            <a:r>
              <a:rPr kumimoji="0" lang="en-AU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adverts</a:t>
            </a:r>
            <a:r>
              <a:rPr kumimoji="0" lang="en-A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complete a </a:t>
            </a:r>
            <a:r>
              <a:rPr kumimoji="0" lang="en-AU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TEE</a:t>
            </a:r>
            <a:r>
              <a:rPr kumimoji="0" lang="en-A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assessment </a:t>
            </a: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endParaRPr kumimoji="0" lang="en-AU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AU" sz="4400" b="1" dirty="0" smtClean="0">
                <a:latin typeface="Blue Highway" pitchFamily="2" charset="0"/>
              </a:rPr>
              <a:t>Technique, Explanation, Effect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AU" sz="2800" dirty="0" smtClean="0"/>
          </a:p>
          <a:p>
            <a:pPr marL="265176" marR="0" lvl="0" indent="-265176" algn="l" defTabSz="914400" rtl="0" eaLnBrk="1" fontAlgn="auto" latinLnBrk="0" hangingPunct="1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AU" sz="2400" b="1" dirty="0" smtClean="0"/>
              <a:t>Technique:</a:t>
            </a:r>
            <a:r>
              <a:rPr lang="en-AU" sz="2400" dirty="0" smtClean="0"/>
              <a:t> </a:t>
            </a:r>
            <a:r>
              <a:rPr lang="en-AU" sz="2000" i="1" dirty="0" smtClean="0"/>
              <a:t>What techniques are used in the advert? (Use the information from table)</a:t>
            </a:r>
            <a:endParaRPr lang="en-AU" sz="2400" i="1" dirty="0" smtClean="0"/>
          </a:p>
          <a:p>
            <a:pPr marL="265176" lvl="0" indent="-265176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</a:pPr>
            <a:r>
              <a:rPr lang="en-AU" sz="2400" b="1" dirty="0" smtClean="0"/>
              <a:t>Explanation: </a:t>
            </a:r>
            <a:r>
              <a:rPr lang="en-AU" sz="2000" i="1" dirty="0" smtClean="0"/>
              <a:t>Provide an explanation of techniques used.</a:t>
            </a:r>
            <a:endParaRPr lang="en-AU" sz="2000" i="1" dirty="0"/>
          </a:p>
          <a:p>
            <a:pPr marL="265176" marR="0" lvl="0" indent="-265176" algn="l" defTabSz="914400" rtl="0" eaLnBrk="1" fontAlgn="auto" latinLnBrk="0" hangingPunct="1">
              <a:lnSpc>
                <a:spcPct val="15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AU" sz="2400" b="1" dirty="0" smtClean="0"/>
              <a:t>Effect:</a:t>
            </a:r>
            <a:r>
              <a:rPr lang="en-AU" sz="2400" dirty="0" smtClean="0"/>
              <a:t> </a:t>
            </a:r>
            <a:r>
              <a:rPr lang="en-AU" sz="2000" i="1" dirty="0" smtClean="0"/>
              <a:t>How does this relate to the target audience? </a:t>
            </a:r>
            <a:endParaRPr lang="en-AU" sz="2400" i="1" dirty="0" smtClean="0"/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AU" sz="2400" dirty="0" smtClean="0"/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AU" sz="2400" dirty="0" smtClean="0"/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endParaRPr kumimoji="0" lang="en-AU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A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12289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Let’s have a look at an example...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857232"/>
            <a:ext cx="8186766" cy="3357586"/>
          </a:xfrm>
        </p:spPr>
        <p:txBody>
          <a:bodyPr/>
          <a:lstStyle/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7158" y="1357298"/>
            <a:ext cx="7929618" cy="4286280"/>
          </a:xfrm>
          <a:prstGeom prst="rect">
            <a:avLst/>
          </a:prstGeom>
        </p:spPr>
        <p:txBody>
          <a:bodyPr vert="horz" lIns="182880" tIns="91440">
            <a:normAutofit fontScale="92500" lnSpcReduction="20000"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AU" sz="2400" dirty="0" smtClean="0"/>
              <a:t>Example A) Sentence form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AU" i="1" dirty="0" smtClean="0"/>
          </a:p>
          <a:p>
            <a:pPr marL="6350" marR="0" lvl="0" indent="7938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n-AU" i="1" dirty="0" smtClean="0"/>
              <a:t>Advert one is promoting ‘CGU Insurance’. This advertisement has been designed to target small business owners. The techniques in this advertisment include rhyme &amp; rhythm, sound effects and a jingle.</a:t>
            </a:r>
          </a:p>
          <a:p>
            <a:pPr marL="6350" marR="0" lvl="0" indent="7938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endParaRPr kumimoji="0" lang="en-AU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350" indent="7938">
              <a:spcBef>
                <a:spcPts val="250"/>
              </a:spcBef>
              <a:buClr>
                <a:schemeClr val="accent1"/>
              </a:buClr>
              <a:buSzPct val="80000"/>
            </a:pPr>
            <a:r>
              <a:rPr lang="en-AU" b="1" i="1" u="sng" dirty="0"/>
              <a:t>Rhyme:</a:t>
            </a:r>
            <a:r>
              <a:rPr lang="en-AU" b="1" i="1" dirty="0"/>
              <a:t> </a:t>
            </a:r>
            <a:r>
              <a:rPr lang="en-AU" b="1" i="1" dirty="0" smtClean="0"/>
              <a:t> </a:t>
            </a:r>
            <a:r>
              <a:rPr lang="en-AU" i="1" dirty="0" smtClean="0"/>
              <a:t>Rhyme </a:t>
            </a:r>
            <a:r>
              <a:rPr lang="en-AU" i="1" dirty="0"/>
              <a:t>is used throughout the advertisement as the information about the insurance company is presented in a rhyming song format. For example, “My name is Barry I own coaches and buses, the type of passenger who travels with us is</a:t>
            </a:r>
            <a:r>
              <a:rPr lang="en-AU" i="1" dirty="0" smtClean="0"/>
              <a:t>...”</a:t>
            </a:r>
          </a:p>
          <a:p>
            <a:pPr marL="6350" indent="-6350">
              <a:spcBef>
                <a:spcPts val="250"/>
              </a:spcBef>
              <a:buClr>
                <a:schemeClr val="accent1"/>
              </a:buClr>
              <a:buSzPct val="80000"/>
            </a:pPr>
            <a:endParaRPr lang="en-AU" i="1" dirty="0"/>
          </a:p>
          <a:p>
            <a:pPr marL="6350" marR="0" lvl="0" indent="-635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AU" i="1" dirty="0" smtClean="0"/>
              <a:t>The technique of rhyme used in this advertisement attracts the target audience and other listeners as the rhyme creates a catchy and memorable effect.</a:t>
            </a:r>
          </a:p>
          <a:p>
            <a:pPr marL="6350" marR="0" lvl="0" indent="-635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AU" i="1" dirty="0"/>
          </a:p>
          <a:p>
            <a:pPr marL="6350" marR="0" lvl="0" indent="-635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AU" b="1" i="1" u="sng" dirty="0" smtClean="0"/>
              <a:t>Sound Effects:</a:t>
            </a:r>
            <a:r>
              <a:rPr lang="en-AU" i="1" dirty="0" smtClean="0"/>
              <a:t> ......</a:t>
            </a:r>
          </a:p>
          <a:p>
            <a:pPr marL="6350" marR="0" lvl="0" indent="-635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AU" i="1" dirty="0" smtClean="0"/>
          </a:p>
          <a:p>
            <a:pPr marL="6350" marR="0" lvl="0" indent="-635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AU" i="1" dirty="0"/>
          </a:p>
          <a:p>
            <a:pPr marL="6350" marR="0" lvl="0" indent="-635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AU" i="1" dirty="0" smtClean="0"/>
          </a:p>
          <a:p>
            <a:pPr marL="6350" marR="0" lvl="0" indent="-635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AU" i="1" dirty="0"/>
          </a:p>
          <a:p>
            <a:pPr marL="6350" marR="0" lvl="0" indent="-635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AU" i="1" dirty="0" smtClean="0"/>
          </a:p>
          <a:p>
            <a:pPr marL="6350" marR="0" lvl="0" indent="-635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AU" i="1" dirty="0"/>
          </a:p>
          <a:p>
            <a:pPr marL="6350" marR="0" lvl="0" indent="-635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AU" i="1" dirty="0"/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AU" sz="2400" dirty="0"/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AU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AU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A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12289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Let’s have a look at an example...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857232"/>
            <a:ext cx="8186766" cy="3357586"/>
          </a:xfrm>
        </p:spPr>
        <p:txBody>
          <a:bodyPr/>
          <a:lstStyle/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7158" y="1000108"/>
            <a:ext cx="7929618" cy="5214974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lvl="0" indent="-265176"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en-AU" sz="3200" dirty="0"/>
              <a:t>Example B) Table form</a:t>
            </a:r>
          </a:p>
          <a:p>
            <a:pPr marL="265176" lvl="0" indent="-265176"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endParaRPr lang="en-AU" dirty="0" smtClean="0"/>
          </a:p>
          <a:p>
            <a:pPr marL="265176" lvl="0" indent="-265176"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en-AU" u="sng" dirty="0" smtClean="0"/>
              <a:t>Product</a:t>
            </a:r>
            <a:r>
              <a:rPr lang="en-AU" u="sng" dirty="0"/>
              <a:t>:</a:t>
            </a:r>
            <a:r>
              <a:rPr lang="en-AU" dirty="0"/>
              <a:t> CGU </a:t>
            </a:r>
            <a:r>
              <a:rPr lang="en-AU" dirty="0" smtClean="0"/>
              <a:t>Insurance</a:t>
            </a:r>
            <a:endParaRPr lang="en-AU" sz="2000" u="sng" dirty="0" smtClean="0"/>
          </a:p>
          <a:p>
            <a:pPr marL="6350" lvl="0" indent="7938"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en-AU" u="sng" dirty="0" smtClean="0"/>
              <a:t>Target </a:t>
            </a:r>
            <a:r>
              <a:rPr lang="en-AU" u="sng" dirty="0"/>
              <a:t>Audience:</a:t>
            </a:r>
            <a:r>
              <a:rPr lang="en-AU" dirty="0"/>
              <a:t> The target audience for this advertisement are small business </a:t>
            </a:r>
            <a:r>
              <a:rPr lang="en-AU" dirty="0" smtClean="0"/>
              <a:t>owners </a:t>
            </a:r>
            <a:r>
              <a:rPr lang="en-AU" smtClean="0"/>
              <a:t>as </a:t>
            </a:r>
            <a:r>
              <a:rPr lang="en-AU" smtClean="0"/>
              <a:t>‘Barry’, </a:t>
            </a:r>
            <a:r>
              <a:rPr lang="en-AU" dirty="0" smtClean="0"/>
              <a:t>the main subject is endorsing that CGU works very well for his small business.</a:t>
            </a:r>
          </a:p>
          <a:p>
            <a:pPr marL="6350" lvl="0" indent="7938"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endParaRPr lang="en-AU" dirty="0"/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endParaRPr kumimoji="0" lang="en-AU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AU" sz="2400" dirty="0"/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AU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AU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A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8596" y="3286124"/>
          <a:ext cx="8429684" cy="2883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  <a:gridCol w="3713188"/>
                <a:gridCol w="2716232"/>
              </a:tblGrid>
              <a:tr h="37505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(T)</a:t>
                      </a:r>
                      <a:r>
                        <a:rPr lang="en-AU" sz="1600" baseline="0" dirty="0" smtClean="0"/>
                        <a:t> Technique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(E)</a:t>
                      </a:r>
                      <a:r>
                        <a:rPr lang="en-AU" sz="1600" baseline="0" dirty="0" smtClean="0"/>
                        <a:t> Explanation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(E)</a:t>
                      </a:r>
                      <a:r>
                        <a:rPr lang="en-AU" sz="1600" baseline="0" dirty="0" smtClean="0"/>
                        <a:t> Effect</a:t>
                      </a:r>
                      <a:endParaRPr lang="en-AU" sz="1600" dirty="0"/>
                    </a:p>
                  </a:txBody>
                  <a:tcPr/>
                </a:tc>
              </a:tr>
              <a:tr h="37505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Rhyme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Rhyme</a:t>
                      </a:r>
                      <a:r>
                        <a:rPr lang="en-AU" sz="1400" baseline="0" dirty="0" smtClean="0"/>
                        <a:t> is used throughout the advertisement as the information about the insurance company is presented in a rhyming song format. For example, “My name is Barry I own coaches and buses, the type of passenger who travels with us is...”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technique of rhyme used in this advertisement attracts the target audience and other listeners as the rhyme creates a catchy and memorable effect.</a:t>
                      </a:r>
                    </a:p>
                    <a:p>
                      <a:endParaRPr lang="en-AU" sz="1600" dirty="0"/>
                    </a:p>
                  </a:txBody>
                  <a:tcPr/>
                </a:tc>
              </a:tr>
              <a:tr h="37505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Sound</a:t>
                      </a:r>
                      <a:r>
                        <a:rPr lang="en-AU" sz="1600" baseline="0" dirty="0" smtClean="0"/>
                        <a:t> Effects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A</a:t>
                      </a:r>
                      <a:r>
                        <a:rPr lang="en-AU" sz="1400" baseline="0" dirty="0" smtClean="0"/>
                        <a:t> s</a:t>
                      </a:r>
                      <a:r>
                        <a:rPr lang="en-AU" sz="1400" dirty="0" smtClean="0"/>
                        <a:t>ound effect</a:t>
                      </a:r>
                      <a:r>
                        <a:rPr lang="en-AU" sz="1400" baseline="0" dirty="0" smtClean="0"/>
                        <a:t> of the bus starting up is used once during this advertisement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....</a:t>
                      </a:r>
                      <a:endParaRPr lang="en-AU" sz="1600" dirty="0"/>
                    </a:p>
                  </a:txBody>
                  <a:tcPr/>
                </a:tc>
              </a:tr>
              <a:tr h="375050">
                <a:tc>
                  <a:txBody>
                    <a:bodyPr/>
                    <a:lstStyle/>
                    <a:p>
                      <a:endParaRPr lang="en-A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83880" cy="945850"/>
          </a:xfrm>
        </p:spPr>
        <p:txBody>
          <a:bodyPr/>
          <a:lstStyle/>
          <a:p>
            <a:r>
              <a:rPr lang="en-AU" dirty="0" smtClean="0"/>
              <a:t>Handy hints...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643050"/>
            <a:ext cx="8183880" cy="4187952"/>
          </a:xfrm>
        </p:spPr>
        <p:txBody>
          <a:bodyPr/>
          <a:lstStyle/>
          <a:p>
            <a:r>
              <a:rPr lang="en-AU" dirty="0" smtClean="0"/>
              <a:t>Ensure you have your table ready to record the information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You will hear 6 adverts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The adverts will be played 2-3 times</a:t>
            </a:r>
          </a:p>
          <a:p>
            <a:r>
              <a:rPr lang="en-AU" dirty="0" smtClean="0"/>
              <a:t>Listen carefully (you may wish to close your eyes for the first time you hear it)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Let’s get started...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Advert One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Honda Accord Euro TV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sz="2000" dirty="0" smtClean="0">
                <a:hlinkClick r:id="rId2"/>
              </a:rPr>
              <a:t>http://www.youtube.com/watch?v=6NYd3NKd3tw</a:t>
            </a:r>
            <a:endParaRPr lang="en-AU" sz="2000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Advert Two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Barbie royal princess 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sz="2000" dirty="0" smtClean="0">
                <a:solidFill>
                  <a:srgbClr val="FFC000"/>
                </a:solidFill>
                <a:hlinkClick r:id="rId2"/>
              </a:rPr>
              <a:t>http://www.youtube.com/watch?v=tFYUpskcG-8</a:t>
            </a: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Advert Three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The New a380 Qantas Ad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sz="2000" dirty="0" smtClean="0">
                <a:solidFill>
                  <a:srgbClr val="FFC000"/>
                </a:solidFill>
                <a:hlinkClick r:id="rId2"/>
              </a:rPr>
              <a:t>http://www.youtube.com/watch?v=7JDcpGTFwOs</a:t>
            </a: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Advert Four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M &amp; M’s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sz="2000" dirty="0" smtClean="0">
                <a:solidFill>
                  <a:srgbClr val="FFC000"/>
                </a:solidFill>
                <a:hlinkClick r:id="rId2"/>
              </a:rPr>
              <a:t>http://www.youtube.com/watch?v=dolQUbjdRdk&amp;NR=1</a:t>
            </a: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Advert Five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Myer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sz="2000" dirty="0" smtClean="0">
                <a:solidFill>
                  <a:srgbClr val="FFC000"/>
                </a:solidFill>
                <a:hlinkClick r:id="rId2"/>
              </a:rPr>
              <a:t>http://www.youtube.com/watch?v=ZRkItTz_ArQ</a:t>
            </a: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Advert Six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Westend Beer Ad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sz="2000" dirty="0" smtClean="0">
                <a:hlinkClick r:id="rId2"/>
              </a:rPr>
              <a:t>http://www.youtube.com/watch?v=feqS9VhAQco</a:t>
            </a:r>
            <a:endParaRPr lang="en-AU" sz="2000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101</TotalTime>
  <Words>448</Words>
  <Application>Microsoft Office PowerPoint</Application>
  <PresentationFormat>On-screen Show (4:3)</PresentationFormat>
  <Paragraphs>107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Aspect</vt:lpstr>
      <vt:lpstr>Listening Task</vt:lpstr>
      <vt:lpstr>Handy hints...</vt:lpstr>
      <vt:lpstr>Let’s get started...</vt:lpstr>
      <vt:lpstr>Advert One</vt:lpstr>
      <vt:lpstr>Advert Two</vt:lpstr>
      <vt:lpstr>Advert Three</vt:lpstr>
      <vt:lpstr>Advert Four</vt:lpstr>
      <vt:lpstr>Advert Five</vt:lpstr>
      <vt:lpstr>Advert Six</vt:lpstr>
      <vt:lpstr>A happy ending...</vt:lpstr>
      <vt:lpstr>What do I do now?...</vt:lpstr>
      <vt:lpstr>Let’s have a look at an example...</vt:lpstr>
      <vt:lpstr>Let’s have a look at an example...</vt:lpstr>
    </vt:vector>
  </TitlesOfParts>
  <Company>SHCMS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Listening Task</dc:title>
  <dc:creator>SHCMS</dc:creator>
  <cp:lastModifiedBy>SHCMS</cp:lastModifiedBy>
  <cp:revision>3</cp:revision>
  <dcterms:created xsi:type="dcterms:W3CDTF">2010-02-22T09:19:58Z</dcterms:created>
  <dcterms:modified xsi:type="dcterms:W3CDTF">2010-02-22T11:04:57Z</dcterms:modified>
</cp:coreProperties>
</file>